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69" r:id="rId4"/>
    <p:sldId id="270" r:id="rId5"/>
    <p:sldId id="260" r:id="rId6"/>
    <p:sldId id="271" r:id="rId7"/>
    <p:sldId id="259" r:id="rId8"/>
    <p:sldId id="262" r:id="rId9"/>
    <p:sldId id="272" r:id="rId10"/>
    <p:sldId id="273" r:id="rId11"/>
    <p:sldId id="274"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SimSun" pitchFamily="2" charset="-122"/>
        <a:cs typeface="Arial" charset="0"/>
      </a:defRPr>
    </a:lvl1pPr>
    <a:lvl2pPr marL="457200" algn="l" rtl="0" fontAlgn="base">
      <a:spcBef>
        <a:spcPct val="0"/>
      </a:spcBef>
      <a:spcAft>
        <a:spcPct val="0"/>
      </a:spcAft>
      <a:defRPr kern="1200">
        <a:solidFill>
          <a:schemeClr val="tx1"/>
        </a:solidFill>
        <a:latin typeface="Arial" charset="0"/>
        <a:ea typeface="SimSun" pitchFamily="2" charset="-122"/>
        <a:cs typeface="Arial" charset="0"/>
      </a:defRPr>
    </a:lvl2pPr>
    <a:lvl3pPr marL="914400" algn="l" rtl="0" fontAlgn="base">
      <a:spcBef>
        <a:spcPct val="0"/>
      </a:spcBef>
      <a:spcAft>
        <a:spcPct val="0"/>
      </a:spcAft>
      <a:defRPr kern="1200">
        <a:solidFill>
          <a:schemeClr val="tx1"/>
        </a:solidFill>
        <a:latin typeface="Arial" charset="0"/>
        <a:ea typeface="SimSun" pitchFamily="2" charset="-122"/>
        <a:cs typeface="Arial" charset="0"/>
      </a:defRPr>
    </a:lvl3pPr>
    <a:lvl4pPr marL="1371600" algn="l" rtl="0" fontAlgn="base">
      <a:spcBef>
        <a:spcPct val="0"/>
      </a:spcBef>
      <a:spcAft>
        <a:spcPct val="0"/>
      </a:spcAft>
      <a:defRPr kern="1200">
        <a:solidFill>
          <a:schemeClr val="tx1"/>
        </a:solidFill>
        <a:latin typeface="Arial" charset="0"/>
        <a:ea typeface="SimSun" pitchFamily="2" charset="-122"/>
        <a:cs typeface="Arial" charset="0"/>
      </a:defRPr>
    </a:lvl4pPr>
    <a:lvl5pPr marL="1828800" algn="l" rtl="0" fontAlgn="base">
      <a:spcBef>
        <a:spcPct val="0"/>
      </a:spcBef>
      <a:spcAft>
        <a:spcPct val="0"/>
      </a:spcAft>
      <a:defRPr kern="1200">
        <a:solidFill>
          <a:schemeClr val="tx1"/>
        </a:solidFill>
        <a:latin typeface="Arial" charset="0"/>
        <a:ea typeface="SimSun" pitchFamily="2" charset="-122"/>
        <a:cs typeface="Arial" charset="0"/>
      </a:defRPr>
    </a:lvl5pPr>
    <a:lvl6pPr marL="2286000" algn="l" defTabSz="914400" rtl="0" eaLnBrk="1" latinLnBrk="0" hangingPunct="1">
      <a:defRPr kern="1200">
        <a:solidFill>
          <a:schemeClr val="tx1"/>
        </a:solidFill>
        <a:latin typeface="Arial" charset="0"/>
        <a:ea typeface="SimSun" pitchFamily="2" charset="-122"/>
        <a:cs typeface="Arial" charset="0"/>
      </a:defRPr>
    </a:lvl6pPr>
    <a:lvl7pPr marL="2743200" algn="l" defTabSz="914400" rtl="0" eaLnBrk="1" latinLnBrk="0" hangingPunct="1">
      <a:defRPr kern="1200">
        <a:solidFill>
          <a:schemeClr val="tx1"/>
        </a:solidFill>
        <a:latin typeface="Arial" charset="0"/>
        <a:ea typeface="SimSun" pitchFamily="2" charset="-122"/>
        <a:cs typeface="Arial" charset="0"/>
      </a:defRPr>
    </a:lvl7pPr>
    <a:lvl8pPr marL="3200400" algn="l" defTabSz="914400" rtl="0" eaLnBrk="1" latinLnBrk="0" hangingPunct="1">
      <a:defRPr kern="1200">
        <a:solidFill>
          <a:schemeClr val="tx1"/>
        </a:solidFill>
        <a:latin typeface="Arial" charset="0"/>
        <a:ea typeface="SimSun" pitchFamily="2" charset="-122"/>
        <a:cs typeface="Arial" charset="0"/>
      </a:defRPr>
    </a:lvl8pPr>
    <a:lvl9pPr marL="3657600" algn="l" defTabSz="914400" rtl="0" eaLnBrk="1" latinLnBrk="0" hangingPunct="1">
      <a:defRPr kern="1200">
        <a:solidFill>
          <a:schemeClr val="tx1"/>
        </a:solidFill>
        <a:latin typeface="Arial" charset="0"/>
        <a:ea typeface="SimSun"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8239" autoAdjust="0"/>
  </p:normalViewPr>
  <p:slideViewPr>
    <p:cSldViewPr snapToGrid="0">
      <p:cViewPr varScale="1">
        <p:scale>
          <a:sx n="70" d="100"/>
          <a:sy n="70" d="100"/>
        </p:scale>
        <p:origin x="-6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3AF3A6C-D543-4759-B89E-5A73B13B5894}" type="datetimeFigureOut">
              <a:rPr lang="zh-CN" altLang="en-US"/>
              <a:pPr/>
              <a:t>2010-8-25</a:t>
            </a:fld>
            <a:endParaRPr lang="en-US" altLang="zh-CN"/>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48F0C85-3B3D-4B66-86F2-6524A5BB2415}"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xfrm>
            <a:off x="301625" y="6121400"/>
            <a:ext cx="2289175" cy="476250"/>
          </a:xfrm>
        </p:spPr>
        <p:txBody>
          <a:bodyPr/>
          <a:lstStyle>
            <a:lvl1pPr>
              <a:defRPr/>
            </a:lvl1pPr>
          </a:lstStyle>
          <a:p>
            <a:endParaRPr lang="en-US" altLang="zh-CN"/>
          </a:p>
        </p:txBody>
      </p:sp>
      <p:sp>
        <p:nvSpPr>
          <p:cNvPr id="5" name="Rectangle 5"/>
          <p:cNvSpPr>
            <a:spLocks noGrp="1" noChangeArrowheads="1"/>
          </p:cNvSpPr>
          <p:nvPr>
            <p:ph type="ftr" sz="quarter" idx="11"/>
          </p:nvPr>
        </p:nvSpPr>
        <p:spPr>
          <a:xfrm>
            <a:off x="3124200" y="6121400"/>
            <a:ext cx="2895600" cy="476250"/>
          </a:xfrm>
        </p:spPr>
        <p:txBody>
          <a:bodyPr/>
          <a:lstStyle>
            <a:lvl1pPr>
              <a:defRPr/>
            </a:lvl1pPr>
          </a:lstStyle>
          <a:p>
            <a:endParaRPr lang="en-US" altLang="zh-CN"/>
          </a:p>
        </p:txBody>
      </p:sp>
      <p:sp>
        <p:nvSpPr>
          <p:cNvPr id="6" name="Rectangle 6"/>
          <p:cNvSpPr>
            <a:spLocks noGrp="1" noChangeArrowheads="1"/>
          </p:cNvSpPr>
          <p:nvPr>
            <p:ph type="sldNum" sz="quarter" idx="12"/>
          </p:nvPr>
        </p:nvSpPr>
        <p:spPr>
          <a:xfrm>
            <a:off x="6553200" y="6121400"/>
            <a:ext cx="2289175" cy="476250"/>
          </a:xfrm>
        </p:spPr>
        <p:txBody>
          <a:bodyPr/>
          <a:lstStyle>
            <a:lvl1pPr>
              <a:defRPr/>
            </a:lvl1pPr>
          </a:lstStyle>
          <a:p>
            <a:fld id="{CD0BCAFB-3993-4A1B-9927-29DCC7C7B6FC}"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A2079D6A-C2E0-4A02-8300-19B45B4EBFC2}"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7"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53163" cy="5641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A63728A3-FB17-4DF1-A23C-0BC43075E1F5}"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801CDEB9-FB2A-491B-98B5-A28747D7ED87}"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endParaRPr lang="en-US" altLang="zh-CN"/>
          </a:p>
        </p:txBody>
      </p:sp>
      <p:sp>
        <p:nvSpPr>
          <p:cNvPr id="5" name="Rectangle 5"/>
          <p:cNvSpPr>
            <a:spLocks noGrp="1" noChangeArrowheads="1"/>
          </p:cNvSpPr>
          <p:nvPr>
            <p:ph type="ftr" sz="quarter" idx="11"/>
          </p:nvPr>
        </p:nvSpPr>
        <p:spPr>
          <a:ln/>
        </p:spPr>
        <p:txBody>
          <a:bodyPr/>
          <a:lstStyle>
            <a:lvl1pPr>
              <a:defRPr/>
            </a:lvl1pPr>
          </a:lstStyle>
          <a:p>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3FAE524-A081-4D00-8346-DE30B52EBFB0}"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BFB5167B-C35B-4993-86B3-D8BC99841319}"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endParaRPr lang="en-US" altLang="zh-CN"/>
          </a:p>
        </p:txBody>
      </p:sp>
      <p:sp>
        <p:nvSpPr>
          <p:cNvPr id="8" name="Rectangle 5"/>
          <p:cNvSpPr>
            <a:spLocks noGrp="1" noChangeArrowheads="1"/>
          </p:cNvSpPr>
          <p:nvPr>
            <p:ph type="ftr" sz="quarter" idx="11"/>
          </p:nvPr>
        </p:nvSpPr>
        <p:spPr>
          <a:ln/>
        </p:spPr>
        <p:txBody>
          <a:bodyPr/>
          <a:lstStyle>
            <a:lvl1pPr>
              <a:defRPr/>
            </a:lvl1pPr>
          </a:lstStyle>
          <a:p>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5F730A3A-C013-468E-89C8-1D90190A0C18}"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endParaRPr lang="en-US" altLang="zh-CN"/>
          </a:p>
        </p:txBody>
      </p:sp>
      <p:sp>
        <p:nvSpPr>
          <p:cNvPr id="4" name="Rectangle 5"/>
          <p:cNvSpPr>
            <a:spLocks noGrp="1" noChangeArrowheads="1"/>
          </p:cNvSpPr>
          <p:nvPr>
            <p:ph type="ftr" sz="quarter" idx="11"/>
          </p:nvPr>
        </p:nvSpPr>
        <p:spPr>
          <a:ln/>
        </p:spPr>
        <p:txBody>
          <a:bodyPr/>
          <a:lstStyle>
            <a:lvl1pPr>
              <a:defRPr/>
            </a:lvl1pPr>
          </a:lstStyle>
          <a:p>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5A03F3D3-4A71-440B-9079-E6824CB0CA98}"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zh-CN"/>
          </a:p>
        </p:txBody>
      </p:sp>
      <p:sp>
        <p:nvSpPr>
          <p:cNvPr id="3" name="Rectangle 5"/>
          <p:cNvSpPr>
            <a:spLocks noGrp="1" noChangeArrowheads="1"/>
          </p:cNvSpPr>
          <p:nvPr>
            <p:ph type="ftr" sz="quarter" idx="11"/>
          </p:nvPr>
        </p:nvSpPr>
        <p:spPr>
          <a:ln/>
        </p:spPr>
        <p:txBody>
          <a:bodyPr/>
          <a:lstStyle>
            <a:lvl1pPr>
              <a:defRPr/>
            </a:lvl1pPr>
          </a:lstStyle>
          <a:p>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6F553E08-06BB-4EF5-AC09-20D26CD6AAD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5CD3A49B-2F0D-4D81-A015-AF7025575AC8}"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endParaRPr lang="en-US" altLang="zh-CN"/>
          </a:p>
        </p:txBody>
      </p:sp>
      <p:sp>
        <p:nvSpPr>
          <p:cNvPr id="6" name="Rectangle 5"/>
          <p:cNvSpPr>
            <a:spLocks noGrp="1" noChangeArrowheads="1"/>
          </p:cNvSpPr>
          <p:nvPr>
            <p:ph type="ftr" sz="quarter" idx="11"/>
          </p:nvPr>
        </p:nvSpPr>
        <p:spPr>
          <a:ln/>
        </p:spPr>
        <p:txBody>
          <a:bodyPr/>
          <a:lstStyle>
            <a:lvl1pPr>
              <a:defRPr/>
            </a:lvl1pPr>
          </a:lstStyle>
          <a:p>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A3D56190-F954-4E6B-8967-547617D4423E}"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301625"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136A0B6-1892-4BE7-A8F2-BAA0F0040853}"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SimSun" pitchFamily="2" charset="-122"/>
          <a:cs typeface="+mj-cs"/>
        </a:defRPr>
      </a:lvl1pPr>
      <a:lvl2pPr algn="ctr" rtl="0" eaLnBrk="0" fontAlgn="base" hangingPunct="0">
        <a:spcBef>
          <a:spcPct val="0"/>
        </a:spcBef>
        <a:spcAft>
          <a:spcPct val="0"/>
        </a:spcAft>
        <a:defRPr sz="4400">
          <a:solidFill>
            <a:schemeClr val="tx2"/>
          </a:solidFill>
          <a:latin typeface="Arial" charset="0"/>
          <a:ea typeface="SimSun" pitchFamily="2" charset="-122"/>
        </a:defRPr>
      </a:lvl2pPr>
      <a:lvl3pPr algn="ctr" rtl="0" eaLnBrk="0" fontAlgn="base" hangingPunct="0">
        <a:spcBef>
          <a:spcPct val="0"/>
        </a:spcBef>
        <a:spcAft>
          <a:spcPct val="0"/>
        </a:spcAft>
        <a:defRPr sz="4400">
          <a:solidFill>
            <a:schemeClr val="tx2"/>
          </a:solidFill>
          <a:latin typeface="Arial" charset="0"/>
          <a:ea typeface="SimSun" pitchFamily="2" charset="-122"/>
        </a:defRPr>
      </a:lvl3pPr>
      <a:lvl4pPr algn="ctr" rtl="0" eaLnBrk="0" fontAlgn="base" hangingPunct="0">
        <a:spcBef>
          <a:spcPct val="0"/>
        </a:spcBef>
        <a:spcAft>
          <a:spcPct val="0"/>
        </a:spcAft>
        <a:defRPr sz="4400">
          <a:solidFill>
            <a:schemeClr val="tx2"/>
          </a:solidFill>
          <a:latin typeface="Arial" charset="0"/>
          <a:ea typeface="SimSun" pitchFamily="2" charset="-122"/>
        </a:defRPr>
      </a:lvl4pPr>
      <a:lvl5pPr algn="ctr" rtl="0" eaLnBrk="0" fontAlgn="base" hangingPunct="0">
        <a:spcBef>
          <a:spcPct val="0"/>
        </a:spcBef>
        <a:spcAft>
          <a:spcPct val="0"/>
        </a:spcAft>
        <a:defRPr sz="4400">
          <a:solidFill>
            <a:schemeClr val="tx2"/>
          </a:solidFill>
          <a:latin typeface="Arial" charset="0"/>
          <a:ea typeface="SimSun"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ea typeface="SimSun" pitchFamily="2" charset="-122"/>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mn-lt"/>
          <a:ea typeface="SimSun" pitchFamily="2" charset="-122"/>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itu.int/rec/T-REC-Q/recommendation.asp?lang=en&amp;parent=T-REC-Q.3911" TargetMode="External"/><Relationship Id="rId3" Type="http://schemas.openxmlformats.org/officeDocument/2006/relationships/hyperlink" Target="http://www.itu.int/rec/T-REC-Q/recommendation.asp?lang=en&amp;parent=T-REC-Q.3901" TargetMode="External"/><Relationship Id="rId7" Type="http://schemas.openxmlformats.org/officeDocument/2006/relationships/hyperlink" Target="http://www.itu.int/rec/T-REC-Q/recommendation.asp?lang=en&amp;parent=T-REC-Q.3910" TargetMode="External"/><Relationship Id="rId2" Type="http://schemas.openxmlformats.org/officeDocument/2006/relationships/hyperlink" Target="http://www.itu.int/rec/T-REC-Q/recommendation.asp?lang=en&amp;parent=T-REC-Q.3900" TargetMode="External"/><Relationship Id="rId1" Type="http://schemas.openxmlformats.org/officeDocument/2006/relationships/slideLayout" Target="../slideLayouts/slideLayout2.xml"/><Relationship Id="rId6" Type="http://schemas.openxmlformats.org/officeDocument/2006/relationships/hyperlink" Target="http://www.itu.int/rec/T-REC-Q/recommendation.asp?lang=en&amp;parent=T-REC-Q.3904" TargetMode="External"/><Relationship Id="rId5" Type="http://schemas.openxmlformats.org/officeDocument/2006/relationships/hyperlink" Target="http://www.itu.int/rec/T-REC-Q/recommendation.asp?lang=en&amp;parent=T-REC-Q.3903" TargetMode="External"/><Relationship Id="rId4" Type="http://schemas.openxmlformats.org/officeDocument/2006/relationships/hyperlink" Target="http://www.itu.int/rec/T-REC-Q/recommendation.asp?lang=en&amp;parent=T-REC-Q.390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tu.int/ITU-T/studygroups/com11/sg11-q9.html" TargetMode="External"/><Relationship Id="rId2" Type="http://schemas.openxmlformats.org/officeDocument/2006/relationships/hyperlink" Target="http://www.itu.int/ITU-T/studygroups/com11/sg11-q8.html" TargetMode="External"/><Relationship Id="rId1" Type="http://schemas.openxmlformats.org/officeDocument/2006/relationships/slideLayout" Target="../slideLayouts/slideLayout2.xml"/><Relationship Id="rId6" Type="http://schemas.openxmlformats.org/officeDocument/2006/relationships/hyperlink" Target="http://www.itu.int/ITU-T/studygroups/com11/sg11-q12.html" TargetMode="External"/><Relationship Id="rId5" Type="http://schemas.openxmlformats.org/officeDocument/2006/relationships/hyperlink" Target="http://www.itu.int/ITU-T/studygroups/com11/sg11-q11.html" TargetMode="External"/><Relationship Id="rId4" Type="http://schemas.openxmlformats.org/officeDocument/2006/relationships/hyperlink" Target="http://www.itu.int/ITU-T/studygroups/com11/sg11-q10.html"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14361" name="Group 25"/>
          <p:cNvGraphicFramePr>
            <a:graphicFrameLocks noGrp="1"/>
          </p:cNvGraphicFramePr>
          <p:nvPr/>
        </p:nvGraphicFramePr>
        <p:xfrm>
          <a:off x="179388" y="290513"/>
          <a:ext cx="6192837" cy="1676400"/>
        </p:xfrm>
        <a:graphic>
          <a:graphicData uri="http://schemas.openxmlformats.org/drawingml/2006/table">
            <a:tbl>
              <a:tblPr/>
              <a:tblGrid>
                <a:gridCol w="1755775"/>
                <a:gridCol w="4437062"/>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GSC15-GTSC-05</a:t>
                      </a:r>
                      <a:endParaRPr kumimoji="0" lang="en-US" altLang="ja-JP" sz="1600" b="0" i="0" u="none" strike="noStrike" cap="none" normalizeH="0" baseline="0" dirty="0" smtClean="0">
                        <a:ln>
                          <a:noFill/>
                        </a:ln>
                        <a:solidFill>
                          <a:schemeClr val="tx1"/>
                        </a:solidFill>
                        <a:effectLst/>
                        <a:latin typeface="Verdana"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Presentation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ITU-T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Chae-sub.lee@ties.itu.int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4358" name="Text Box 9"/>
          <p:cNvSpPr txBox="1">
            <a:spLocks noChangeArrowheads="1"/>
          </p:cNvSpPr>
          <p:nvPr/>
        </p:nvSpPr>
        <p:spPr bwMode="auto">
          <a:xfrm>
            <a:off x="941388" y="2143125"/>
            <a:ext cx="7416800" cy="1076325"/>
          </a:xfrm>
          <a:prstGeom prst="rect">
            <a:avLst/>
          </a:prstGeom>
          <a:noFill/>
          <a:ln w="9525">
            <a:noFill/>
            <a:miter lim="800000"/>
            <a:headEnd/>
            <a:tailEnd/>
          </a:ln>
        </p:spPr>
        <p:txBody>
          <a:bodyPr>
            <a:spAutoFit/>
          </a:bodyPr>
          <a:lstStyle/>
          <a:p>
            <a:pPr algn="ctr">
              <a:spcBef>
                <a:spcPct val="50000"/>
              </a:spcBef>
            </a:pPr>
            <a:r>
              <a:rPr lang="en-US" altLang="zh-CN" sz="3200" b="1" dirty="0"/>
              <a:t>NGN, Testing specification</a:t>
            </a:r>
            <a:br>
              <a:rPr lang="en-US" altLang="zh-CN" sz="3200" b="1" dirty="0"/>
            </a:br>
            <a:r>
              <a:rPr lang="en-US" altLang="zh-CN" sz="3200" b="1" dirty="0"/>
              <a:t>and Beyond</a:t>
            </a:r>
            <a:endParaRPr lang="zh-CN" altLang="en-US" sz="3200" b="1" dirty="0"/>
          </a:p>
        </p:txBody>
      </p:sp>
      <p:sp>
        <p:nvSpPr>
          <p:cNvPr id="8" name="Rectangle 11"/>
          <p:cNvSpPr txBox="1">
            <a:spLocks noChangeArrowheads="1"/>
          </p:cNvSpPr>
          <p:nvPr/>
        </p:nvSpPr>
        <p:spPr bwMode="auto">
          <a:xfrm>
            <a:off x="1274763" y="3671888"/>
            <a:ext cx="6791325" cy="1381125"/>
          </a:xfrm>
          <a:prstGeom prst="rect">
            <a:avLst/>
          </a:prstGeom>
          <a:noFill/>
          <a:ln w="9525">
            <a:noFill/>
            <a:miter lim="800000"/>
            <a:headEnd/>
            <a:tailEnd/>
          </a:ln>
        </p:spPr>
        <p:txBody>
          <a:bodyPr/>
          <a:lstStyle/>
          <a:p>
            <a:pPr marL="342900" indent="-342900" algn="ctr">
              <a:lnSpc>
                <a:spcPct val="90000"/>
              </a:lnSpc>
              <a:spcBef>
                <a:spcPct val="20000"/>
              </a:spcBef>
            </a:pPr>
            <a:r>
              <a:rPr lang="en-GB" altLang="zh-CN" sz="2800" b="1"/>
              <a:t>Chaesub Lee, Wei Feng*</a:t>
            </a:r>
          </a:p>
          <a:p>
            <a:pPr marL="342900" indent="-342900" algn="ctr">
              <a:lnSpc>
                <a:spcPct val="90000"/>
              </a:lnSpc>
              <a:spcBef>
                <a:spcPct val="20000"/>
              </a:spcBef>
            </a:pPr>
            <a:r>
              <a:rPr lang="en-GB" altLang="zh-CN" sz="2800" b="1"/>
              <a:t>Chairman of SG13, SG11*</a:t>
            </a:r>
          </a:p>
          <a:p>
            <a:pPr marL="342900" indent="-342900" algn="ctr">
              <a:lnSpc>
                <a:spcPct val="90000"/>
              </a:lnSpc>
              <a:spcBef>
                <a:spcPct val="20000"/>
              </a:spcBef>
            </a:pPr>
            <a:r>
              <a:rPr lang="en-GB" altLang="zh-CN" sz="2800" b="1"/>
              <a:t>ITU-T</a:t>
            </a:r>
          </a:p>
        </p:txBody>
      </p:sp>
      <p:sp>
        <p:nvSpPr>
          <p:cNvPr id="14360"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lang="en-US" altLang="zh-CN" sz="2800" b="1"/>
              <a:t>Global Standards Collaboration (GSC)  GSC-15</a:t>
            </a:r>
            <a:endParaRPr lang="zh-CN" alt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p:cNvSpPr>
            <a:spLocks noGrp="1"/>
          </p:cNvSpPr>
          <p:nvPr>
            <p:ph type="title"/>
          </p:nvPr>
        </p:nvSpPr>
        <p:spPr/>
        <p:txBody>
          <a:bodyPr/>
          <a:lstStyle/>
          <a:p>
            <a:r>
              <a:rPr lang="en-US" altLang="zh-CN" sz="3600" b="1" smtClean="0">
                <a:solidFill>
                  <a:schemeClr val="tx1"/>
                </a:solidFill>
              </a:rPr>
              <a:t>ITU-T Approved Standards</a:t>
            </a:r>
            <a:br>
              <a:rPr lang="en-US" altLang="zh-CN" sz="3600" b="1" smtClean="0">
                <a:solidFill>
                  <a:schemeClr val="tx1"/>
                </a:solidFill>
              </a:rPr>
            </a:br>
            <a:r>
              <a:rPr lang="en-US" altLang="zh-CN" sz="3600" b="1" smtClean="0">
                <a:solidFill>
                  <a:schemeClr val="tx1"/>
                </a:solidFill>
              </a:rPr>
              <a:t>on Testing Specifications</a:t>
            </a:r>
          </a:p>
        </p:txBody>
      </p:sp>
      <p:sp>
        <p:nvSpPr>
          <p:cNvPr id="24578" name="内容占位符 2"/>
          <p:cNvSpPr>
            <a:spLocks noGrp="1"/>
          </p:cNvSpPr>
          <p:nvPr>
            <p:ph idx="1"/>
          </p:nvPr>
        </p:nvSpPr>
        <p:spPr/>
        <p:txBody>
          <a:bodyPr/>
          <a:lstStyle/>
          <a:p>
            <a:r>
              <a:rPr lang="en-US" altLang="zh-CN" sz="1800" b="1" smtClean="0">
                <a:hlinkClick r:id="rId2"/>
              </a:rPr>
              <a:t>Q.3900</a:t>
            </a:r>
            <a:r>
              <a:rPr lang="en-US" altLang="zh-CN" sz="1800" b="1" smtClean="0"/>
              <a:t> </a:t>
            </a:r>
            <a:r>
              <a:rPr lang="en-US" altLang="zh-CN" sz="1800" smtClean="0"/>
              <a:t>Methods of testing and model network architecture for NGN technical means testing as applied to public telecommunication networks   </a:t>
            </a:r>
          </a:p>
          <a:p>
            <a:r>
              <a:rPr lang="en-US" altLang="zh-CN" sz="1800" b="1" smtClean="0">
                <a:hlinkClick r:id="rId3"/>
              </a:rPr>
              <a:t>Q.3901</a:t>
            </a:r>
            <a:r>
              <a:rPr lang="en-US" altLang="zh-CN" sz="1800" b="1" smtClean="0"/>
              <a:t> </a:t>
            </a:r>
            <a:r>
              <a:rPr lang="en-US" altLang="zh-CN" sz="1800" smtClean="0"/>
              <a:t>Distribution of tests and services for NGN technical means testing in the model and operator networks   </a:t>
            </a:r>
          </a:p>
          <a:p>
            <a:r>
              <a:rPr lang="en-US" altLang="zh-CN" sz="1800" b="1" smtClean="0">
                <a:hlinkClick r:id="rId4"/>
              </a:rPr>
              <a:t>Q.3902</a:t>
            </a:r>
            <a:r>
              <a:rPr lang="en-US" altLang="zh-CN" sz="1800" b="1" smtClean="0"/>
              <a:t> </a:t>
            </a:r>
            <a:r>
              <a:rPr lang="en-US" altLang="zh-CN" sz="1800" smtClean="0"/>
              <a:t>Parameters to be monitored in the process of operation when implementing NGN technical means in public telecommunication networks   </a:t>
            </a:r>
          </a:p>
          <a:p>
            <a:r>
              <a:rPr lang="en-US" altLang="zh-CN" sz="1800" b="1" smtClean="0">
                <a:hlinkClick r:id="rId5"/>
              </a:rPr>
              <a:t>Q.3903</a:t>
            </a:r>
            <a:r>
              <a:rPr lang="en-US" altLang="zh-CN" sz="1800" b="1" smtClean="0"/>
              <a:t> </a:t>
            </a:r>
            <a:r>
              <a:rPr lang="en-US" altLang="zh-CN" sz="1800" smtClean="0"/>
              <a:t>Formalized presentation of testing results   </a:t>
            </a:r>
          </a:p>
          <a:p>
            <a:r>
              <a:rPr lang="en-US" altLang="zh-CN" sz="1800" b="1" smtClean="0">
                <a:hlinkClick r:id="rId6"/>
              </a:rPr>
              <a:t>Q.3904</a:t>
            </a:r>
            <a:r>
              <a:rPr lang="en-US" altLang="zh-CN" sz="1800" b="1" smtClean="0"/>
              <a:t> </a:t>
            </a:r>
            <a:r>
              <a:rPr lang="en-US" altLang="zh-CN" sz="1800" smtClean="0"/>
              <a:t>The scenarios, list and types of tests for TM local and NUT testing for IMS on the model networks   </a:t>
            </a:r>
          </a:p>
          <a:p>
            <a:r>
              <a:rPr lang="en-US" altLang="zh-CN" sz="1800" b="1" smtClean="0">
                <a:hlinkClick r:id="rId7"/>
              </a:rPr>
              <a:t>Q.3910</a:t>
            </a:r>
            <a:r>
              <a:rPr lang="en-US" altLang="zh-CN" sz="1800" b="1" smtClean="0"/>
              <a:t> </a:t>
            </a:r>
            <a:r>
              <a:rPr lang="en-US" altLang="zh-CN" sz="1800" smtClean="0"/>
              <a:t>Monitoring parameters set for NGN protocols   </a:t>
            </a:r>
          </a:p>
          <a:p>
            <a:r>
              <a:rPr lang="en-US" altLang="zh-CN" sz="1800" b="1" smtClean="0">
                <a:hlinkClick r:id="rId8"/>
              </a:rPr>
              <a:t>Q.3911</a:t>
            </a:r>
            <a:r>
              <a:rPr lang="en-US" altLang="zh-CN" sz="1800" b="1" smtClean="0"/>
              <a:t> </a:t>
            </a:r>
            <a:r>
              <a:rPr lang="en-US" altLang="zh-CN" sz="1800" smtClean="0"/>
              <a:t>Monitoring parameters set for voice services in NGN</a:t>
            </a:r>
          </a:p>
        </p:txBody>
      </p:sp>
      <p:sp>
        <p:nvSpPr>
          <p:cNvPr id="23555" name="灯片编号占位符 3"/>
          <p:cNvSpPr>
            <a:spLocks noGrp="1"/>
          </p:cNvSpPr>
          <p:nvPr>
            <p:ph type="sldNum" sz="quarter" idx="12"/>
          </p:nvPr>
        </p:nvSpPr>
        <p:spPr>
          <a:xfrm>
            <a:off x="7010400" y="6381750"/>
            <a:ext cx="2133600" cy="476250"/>
          </a:xfrm>
        </p:spPr>
        <p:txBody>
          <a:bodyPr/>
          <a:lstStyle/>
          <a:p>
            <a:fld id="{D76E1C46-58D1-46FD-84B0-E9765CE474F7}" type="slidenum">
              <a:rPr lang="en-US" altLang="zh-CN"/>
              <a:pPr/>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rrowheads="1"/>
          </p:cNvSpPr>
          <p:nvPr>
            <p:ph type="title"/>
          </p:nvPr>
        </p:nvSpPr>
        <p:spPr/>
        <p:txBody>
          <a:bodyPr/>
          <a:lstStyle/>
          <a:p>
            <a:r>
              <a:rPr lang="en-US" altLang="zh-CN" smtClean="0"/>
              <a:t>Five </a:t>
            </a:r>
            <a:r>
              <a:rPr lang="en-US" altLang="zh-CN" smtClean="0">
                <a:solidFill>
                  <a:schemeClr val="tx1"/>
                </a:solidFill>
              </a:rPr>
              <a:t>Que</a:t>
            </a:r>
            <a:r>
              <a:rPr lang="pl-PL" altLang="zh-CN" smtClean="0">
                <a:solidFill>
                  <a:schemeClr val="tx1"/>
                </a:solidFill>
              </a:rPr>
              <a:t>s</a:t>
            </a:r>
            <a:r>
              <a:rPr lang="en-US" altLang="zh-CN" smtClean="0">
                <a:solidFill>
                  <a:schemeClr val="tx1"/>
                </a:solidFill>
              </a:rPr>
              <a:t>tions for </a:t>
            </a:r>
            <a:br>
              <a:rPr lang="en-US" altLang="zh-CN" smtClean="0">
                <a:solidFill>
                  <a:schemeClr val="tx1"/>
                </a:solidFill>
              </a:rPr>
            </a:br>
            <a:r>
              <a:rPr lang="en-US" altLang="zh-CN" smtClean="0">
                <a:solidFill>
                  <a:schemeClr val="tx1"/>
                </a:solidFill>
              </a:rPr>
              <a:t>Testing Specifications</a:t>
            </a:r>
          </a:p>
        </p:txBody>
      </p:sp>
      <p:sp>
        <p:nvSpPr>
          <p:cNvPr id="25602" name="Rectangle 3"/>
          <p:cNvSpPr>
            <a:spLocks noGrp="1" noRot="1" noChangeArrowheads="1"/>
          </p:cNvSpPr>
          <p:nvPr>
            <p:ph type="body" idx="1"/>
          </p:nvPr>
        </p:nvSpPr>
        <p:spPr/>
        <p:txBody>
          <a:bodyPr/>
          <a:lstStyle/>
          <a:p>
            <a:r>
              <a:rPr lang="en-US" altLang="zh-CN" b="1" smtClean="0">
                <a:hlinkClick r:id="rId2"/>
              </a:rPr>
              <a:t>Q 8/11</a:t>
            </a:r>
            <a:r>
              <a:rPr lang="en-US" altLang="zh-CN" b="1" smtClean="0"/>
              <a:t>   </a:t>
            </a:r>
            <a:r>
              <a:rPr lang="en-US" altLang="zh-CN" smtClean="0"/>
              <a:t>Protocol Test Specifications for NGN  </a:t>
            </a:r>
          </a:p>
          <a:p>
            <a:r>
              <a:rPr lang="en-US" altLang="zh-CN" b="1" smtClean="0">
                <a:hlinkClick r:id="rId3"/>
              </a:rPr>
              <a:t>Q 9/11</a:t>
            </a:r>
            <a:r>
              <a:rPr lang="en-US" altLang="zh-CN" b="1" smtClean="0"/>
              <a:t>   </a:t>
            </a:r>
            <a:r>
              <a:rPr lang="en-US" altLang="zh-CN" smtClean="0"/>
              <a:t>Monitoring parameters for NGN protocols  </a:t>
            </a:r>
          </a:p>
          <a:p>
            <a:r>
              <a:rPr lang="en-US" altLang="zh-CN" b="1" smtClean="0">
                <a:hlinkClick r:id="rId4"/>
              </a:rPr>
              <a:t>Q 10/11</a:t>
            </a:r>
            <a:r>
              <a:rPr lang="en-US" altLang="zh-CN" b="1" smtClean="0"/>
              <a:t>   </a:t>
            </a:r>
            <a:r>
              <a:rPr lang="en-US" altLang="zh-CN" smtClean="0"/>
              <a:t>Service test specification for NGN  </a:t>
            </a:r>
          </a:p>
          <a:p>
            <a:r>
              <a:rPr lang="en-US" altLang="zh-CN" b="1" smtClean="0">
                <a:hlinkClick r:id="rId5"/>
              </a:rPr>
              <a:t>Q 11/11</a:t>
            </a:r>
            <a:r>
              <a:rPr lang="en-US" altLang="zh-CN" b="1" smtClean="0"/>
              <a:t>   </a:t>
            </a:r>
            <a:r>
              <a:rPr lang="en-US" altLang="zh-CN" smtClean="0"/>
              <a:t>QoS tests specification for NGN  </a:t>
            </a:r>
          </a:p>
          <a:p>
            <a:r>
              <a:rPr lang="en-US" altLang="zh-CN" b="1" smtClean="0">
                <a:hlinkClick r:id="rId6"/>
              </a:rPr>
              <a:t>Q 12/11</a:t>
            </a:r>
            <a:r>
              <a:rPr lang="en-US" altLang="zh-CN" b="1" smtClean="0"/>
              <a:t>   </a:t>
            </a:r>
            <a:r>
              <a:rPr lang="en-US" altLang="zh-CN" smtClean="0"/>
              <a:t>NID and USN test specification  </a:t>
            </a:r>
            <a:endParaRPr lang="zh-CN"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2900" y="204788"/>
            <a:ext cx="8540750" cy="620712"/>
          </a:xfrm>
        </p:spPr>
        <p:txBody>
          <a:bodyPr/>
          <a:lstStyle/>
          <a:p>
            <a:r>
              <a:rPr lang="en-US" altLang="zh-CN" sz="3200" b="1" smtClean="0">
                <a:solidFill>
                  <a:schemeClr val="tx1"/>
                </a:solidFill>
              </a:rPr>
              <a:t>Highlight of Current Activities</a:t>
            </a:r>
            <a:endParaRPr lang="zh-CN" altLang="en-US" sz="3200" b="1" smtClean="0">
              <a:solidFill>
                <a:schemeClr val="tx1"/>
              </a:solidFill>
            </a:endParaRPr>
          </a:p>
        </p:txBody>
      </p:sp>
      <p:sp>
        <p:nvSpPr>
          <p:cNvPr id="16387" name="灯片编号占位符 3"/>
          <p:cNvSpPr>
            <a:spLocks noGrp="1"/>
          </p:cNvSpPr>
          <p:nvPr>
            <p:ph type="sldNum" sz="quarter" idx="12"/>
          </p:nvPr>
        </p:nvSpPr>
        <p:spPr>
          <a:xfrm>
            <a:off x="7010400" y="6526213"/>
            <a:ext cx="2133600" cy="476250"/>
          </a:xfrm>
        </p:spPr>
        <p:txBody>
          <a:bodyPr/>
          <a:lstStyle/>
          <a:p>
            <a:fld id="{9A05894E-6B4D-4CF8-A604-66BA49FA45FD}" type="slidenum">
              <a:rPr lang="en-US" altLang="zh-CN"/>
              <a:pPr/>
              <a:t>2</a:t>
            </a:fld>
            <a:endParaRPr lang="en-US" altLang="zh-CN"/>
          </a:p>
        </p:txBody>
      </p:sp>
      <p:sp>
        <p:nvSpPr>
          <p:cNvPr id="1638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ko-KR" altLang="en-US"/>
          </a:p>
        </p:txBody>
      </p:sp>
      <p:graphicFrame>
        <p:nvGraphicFramePr>
          <p:cNvPr id="16385" name="Object 1"/>
          <p:cNvGraphicFramePr>
            <a:graphicFrameLocks noChangeAspect="1"/>
          </p:cNvGraphicFramePr>
          <p:nvPr/>
        </p:nvGraphicFramePr>
        <p:xfrm>
          <a:off x="1933575" y="1700213"/>
          <a:ext cx="5391150" cy="4805362"/>
        </p:xfrm>
        <a:graphic>
          <a:graphicData uri="http://schemas.openxmlformats.org/presentationml/2006/ole">
            <p:oleObj spid="_x0000_s16385" name="Visio" r:id="rId3" imgW="14734642" imgH="13134720" progId="">
              <p:embed/>
            </p:oleObj>
          </a:graphicData>
        </a:graphic>
      </p:graphicFrame>
      <p:sp>
        <p:nvSpPr>
          <p:cNvPr id="16389" name="TextBox 7"/>
          <p:cNvSpPr txBox="1">
            <a:spLocks noChangeArrowheads="1"/>
          </p:cNvSpPr>
          <p:nvPr/>
        </p:nvSpPr>
        <p:spPr bwMode="auto">
          <a:xfrm>
            <a:off x="642938" y="808038"/>
            <a:ext cx="7980362" cy="646112"/>
          </a:xfrm>
          <a:prstGeom prst="rect">
            <a:avLst/>
          </a:prstGeom>
          <a:noFill/>
          <a:ln w="9525">
            <a:noFill/>
            <a:miter lim="800000"/>
            <a:headEnd/>
            <a:tailEnd/>
          </a:ln>
        </p:spPr>
        <p:txBody>
          <a:bodyPr wrap="none">
            <a:spAutoFit/>
          </a:bodyPr>
          <a:lstStyle/>
          <a:p>
            <a:pPr marL="268288" indent="-268288">
              <a:buFont typeface="Wingdings" pitchFamily="2" charset="2"/>
              <a:buChar char="l"/>
            </a:pPr>
            <a:r>
              <a:rPr lang="en-US" altLang="ko-KR"/>
              <a:t>Enhance</a:t>
            </a:r>
            <a:r>
              <a:rPr lang="ko-KR" altLang="en-US"/>
              <a:t> </a:t>
            </a:r>
            <a:r>
              <a:rPr lang="en-US" altLang="ko-KR"/>
              <a:t>Service capabilities: Voice based to Contents based</a:t>
            </a:r>
          </a:p>
          <a:p>
            <a:pPr marL="268288" indent="-268288">
              <a:buFont typeface="Wingdings" pitchFamily="2" charset="2"/>
              <a:buChar char="l"/>
            </a:pPr>
            <a:r>
              <a:rPr lang="en-US" altLang="ko-KR"/>
              <a:t>Further development of functions for: Mobility, Multicast, Contents and IdM</a:t>
            </a:r>
            <a:endParaRPr lang="ko-KR" altLang="en-US"/>
          </a:p>
        </p:txBody>
      </p:sp>
      <p:sp>
        <p:nvSpPr>
          <p:cNvPr id="9" name="모서리가 둥근 직사각형 8"/>
          <p:cNvSpPr/>
          <p:nvPr/>
        </p:nvSpPr>
        <p:spPr>
          <a:xfrm>
            <a:off x="6535738" y="1933575"/>
            <a:ext cx="928687" cy="182086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solidFill>
                <a:srgbClr val="FFFFFF"/>
              </a:solidFill>
            </a:endParaRPr>
          </a:p>
        </p:txBody>
      </p:sp>
      <p:sp>
        <p:nvSpPr>
          <p:cNvPr id="10" name="모서리가 둥근 직사각형 9"/>
          <p:cNvSpPr/>
          <p:nvPr/>
        </p:nvSpPr>
        <p:spPr>
          <a:xfrm>
            <a:off x="2211388" y="2211388"/>
            <a:ext cx="671512" cy="167005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solidFill>
                <a:srgbClr val="FFFFFF"/>
              </a:solidFill>
            </a:endParaRPr>
          </a:p>
        </p:txBody>
      </p:sp>
      <p:sp>
        <p:nvSpPr>
          <p:cNvPr id="11" name="모서리가 둥근 직사각형 10"/>
          <p:cNvSpPr/>
          <p:nvPr/>
        </p:nvSpPr>
        <p:spPr>
          <a:xfrm>
            <a:off x="4364038" y="4291013"/>
            <a:ext cx="746125" cy="623887"/>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solidFill>
                <a:srgbClr val="FFFFFF"/>
              </a:solidFill>
            </a:endParaRPr>
          </a:p>
        </p:txBody>
      </p:sp>
      <p:sp>
        <p:nvSpPr>
          <p:cNvPr id="12" name="모서리가 둥근 직사각형 11"/>
          <p:cNvSpPr/>
          <p:nvPr/>
        </p:nvSpPr>
        <p:spPr>
          <a:xfrm>
            <a:off x="4919663" y="3205163"/>
            <a:ext cx="1212850" cy="64611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ko-KR" altLang="en-US">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9250" y="217488"/>
            <a:ext cx="8540750" cy="771525"/>
          </a:xfrm>
        </p:spPr>
        <p:txBody>
          <a:bodyPr/>
          <a:lstStyle/>
          <a:p>
            <a:r>
              <a:rPr lang="en-US" altLang="zh-CN" sz="3600" b="1" smtClean="0">
                <a:solidFill>
                  <a:schemeClr val="tx1"/>
                </a:solidFill>
              </a:rPr>
              <a:t>Highlight of Current Activities</a:t>
            </a:r>
            <a:endParaRPr lang="zh-CN" altLang="en-US" sz="3600" b="1" smtClean="0">
              <a:solidFill>
                <a:schemeClr val="tx1"/>
              </a:solidFill>
            </a:endParaRPr>
          </a:p>
        </p:txBody>
      </p:sp>
      <p:sp>
        <p:nvSpPr>
          <p:cNvPr id="17410" name="内容占位符 2"/>
          <p:cNvSpPr>
            <a:spLocks noGrp="1"/>
          </p:cNvSpPr>
          <p:nvPr>
            <p:ph idx="1"/>
          </p:nvPr>
        </p:nvSpPr>
        <p:spPr>
          <a:xfrm>
            <a:off x="338138" y="993775"/>
            <a:ext cx="8564562" cy="5070475"/>
          </a:xfrm>
        </p:spPr>
        <p:txBody>
          <a:bodyPr/>
          <a:lstStyle/>
          <a:p>
            <a:r>
              <a:rPr lang="en-US" altLang="zh-CN" sz="2000" smtClean="0"/>
              <a:t>NGN-GSI (Global Standards Initiative) events since the last GSC</a:t>
            </a:r>
          </a:p>
          <a:p>
            <a:pPr lvl="1"/>
            <a:r>
              <a:rPr lang="en-US" altLang="ko-KR" sz="1800" b="1" smtClean="0"/>
              <a:t>Co-located SG 11 and 13 Meetings</a:t>
            </a:r>
            <a:r>
              <a:rPr lang="en-US" altLang="ko-KR" sz="1800" smtClean="0"/>
              <a:t>: </a:t>
            </a:r>
          </a:p>
          <a:p>
            <a:pPr lvl="2"/>
            <a:r>
              <a:rPr lang="es-ES" altLang="ko-KR" sz="1600" smtClean="0"/>
              <a:t>Mar Del Plata, Argentina, 2 – 12 September 2009</a:t>
            </a:r>
          </a:p>
          <a:p>
            <a:pPr lvl="2"/>
            <a:r>
              <a:rPr lang="de-DE" altLang="ko-KR" sz="1600" smtClean="0"/>
              <a:t>Geneva, Switzerland, 19 - 30 April 2010</a:t>
            </a:r>
            <a:endParaRPr lang="en-US" altLang="zh-CN" sz="1600" smtClean="0"/>
          </a:p>
          <a:p>
            <a:pPr lvl="1"/>
            <a:r>
              <a:rPr lang="en-US" altLang="ko-KR" sz="1800" b="1" smtClean="0"/>
              <a:t>Co-located Rapporteur group Meetings</a:t>
            </a:r>
            <a:r>
              <a:rPr lang="en-US" altLang="ko-KR" sz="1800" smtClean="0"/>
              <a:t>: Geneva, Switzerland, 18-29 January 2010</a:t>
            </a:r>
            <a:endParaRPr lang="en-US" altLang="zh-CN" sz="1800" smtClean="0"/>
          </a:p>
          <a:p>
            <a:r>
              <a:rPr lang="en-US" altLang="zh-CN" sz="2000" smtClean="0"/>
              <a:t>Key issues from NGN-JCA (Joint Coordination Activity)</a:t>
            </a:r>
          </a:p>
          <a:p>
            <a:pPr lvl="1"/>
            <a:r>
              <a:rPr lang="en-US" altLang="ko-KR" sz="1800" b="1" smtClean="0"/>
              <a:t>Revised ToR but not serious</a:t>
            </a:r>
          </a:p>
          <a:p>
            <a:pPr lvl="1"/>
            <a:r>
              <a:rPr lang="en-US" altLang="zh-CN" sz="1800" b="1" smtClean="0"/>
              <a:t>Harmonization among mobility-related Qs</a:t>
            </a:r>
            <a:endParaRPr lang="en-US" altLang="zh-CN" sz="1800" smtClean="0"/>
          </a:p>
          <a:p>
            <a:pPr lvl="1"/>
            <a:r>
              <a:rPr lang="en-US" altLang="ko-KR" sz="1800" b="1" smtClean="0"/>
              <a:t>Support of Future Networks</a:t>
            </a:r>
          </a:p>
          <a:p>
            <a:pPr lvl="1"/>
            <a:r>
              <a:rPr lang="en-US" altLang="ko-KR" sz="1800" b="1" smtClean="0"/>
              <a:t>Interoperability</a:t>
            </a:r>
          </a:p>
          <a:p>
            <a:r>
              <a:rPr lang="en-US" altLang="zh-CN" sz="2000" smtClean="0"/>
              <a:t>Highlight on Testing Specification</a:t>
            </a:r>
          </a:p>
          <a:p>
            <a:pPr lvl="1"/>
            <a:r>
              <a:rPr lang="en-US" altLang="zh-CN" sz="1800" smtClean="0"/>
              <a:t>7 approved standards and 30 draft texts are underway.</a:t>
            </a:r>
          </a:p>
          <a:p>
            <a:pPr lvl="1"/>
            <a:r>
              <a:rPr lang="en-US" altLang="zh-CN" sz="1800" smtClean="0"/>
              <a:t>Focus on services / QoS / Monitoring parameters / USN and NID / protocol areas</a:t>
            </a:r>
          </a:p>
        </p:txBody>
      </p:sp>
      <p:sp>
        <p:nvSpPr>
          <p:cNvPr id="17411" name="灯片编号占位符 3"/>
          <p:cNvSpPr>
            <a:spLocks noGrp="1"/>
          </p:cNvSpPr>
          <p:nvPr>
            <p:ph type="sldNum" sz="quarter" idx="12"/>
          </p:nvPr>
        </p:nvSpPr>
        <p:spPr>
          <a:xfrm>
            <a:off x="7010400" y="6381750"/>
            <a:ext cx="2133600" cy="476250"/>
          </a:xfrm>
        </p:spPr>
        <p:txBody>
          <a:bodyPr/>
          <a:lstStyle/>
          <a:p>
            <a:fld id="{5782CC55-117A-43D7-A859-2DEA06C72E9B}" type="slidenum">
              <a:rPr lang="en-US" altLang="zh-CN"/>
              <a:pPr/>
              <a:t>3</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a:xfrm>
            <a:off x="339725" y="576263"/>
            <a:ext cx="8540750" cy="792162"/>
          </a:xfrm>
        </p:spPr>
        <p:txBody>
          <a:bodyPr/>
          <a:lstStyle/>
          <a:p>
            <a:r>
              <a:rPr lang="en-US" altLang="zh-CN" sz="3600" b="1" smtClean="0">
                <a:solidFill>
                  <a:schemeClr val="tx1"/>
                </a:solidFill>
              </a:rPr>
              <a:t>Unlimited Scope by ITU-T Definition (Y.2001)</a:t>
            </a:r>
            <a:endParaRPr lang="zh-CN" altLang="en-US" sz="3600" b="1" smtClean="0">
              <a:solidFill>
                <a:schemeClr val="tx1"/>
              </a:solidFill>
            </a:endParaRPr>
          </a:p>
        </p:txBody>
      </p:sp>
      <p:sp>
        <p:nvSpPr>
          <p:cNvPr id="18434" name="灯片编号占位符 3"/>
          <p:cNvSpPr>
            <a:spLocks noGrp="1"/>
          </p:cNvSpPr>
          <p:nvPr>
            <p:ph type="sldNum" sz="quarter" idx="12"/>
          </p:nvPr>
        </p:nvSpPr>
        <p:spPr>
          <a:xfrm>
            <a:off x="7010400" y="6381750"/>
            <a:ext cx="2133600" cy="476250"/>
          </a:xfrm>
        </p:spPr>
        <p:txBody>
          <a:bodyPr/>
          <a:lstStyle/>
          <a:p>
            <a:fld id="{20C13463-E13C-464D-8B5D-6682CFD4C00B}" type="slidenum">
              <a:rPr lang="en-US" altLang="zh-CN"/>
              <a:pPr/>
              <a:t>4</a:t>
            </a:fld>
            <a:endParaRPr lang="en-US" altLang="zh-CN"/>
          </a:p>
        </p:txBody>
      </p:sp>
      <p:sp>
        <p:nvSpPr>
          <p:cNvPr id="18435" name="Rectangle 4"/>
          <p:cNvSpPr>
            <a:spLocks noChangeArrowheads="1"/>
          </p:cNvSpPr>
          <p:nvPr/>
        </p:nvSpPr>
        <p:spPr bwMode="auto">
          <a:xfrm>
            <a:off x="369888" y="1509713"/>
            <a:ext cx="8507412" cy="3082925"/>
          </a:xfrm>
          <a:prstGeom prst="rect">
            <a:avLst/>
          </a:prstGeom>
          <a:noFill/>
          <a:ln w="9525">
            <a:solidFill>
              <a:schemeClr val="tx1"/>
            </a:solidFill>
            <a:miter lim="800000"/>
            <a:headEnd/>
            <a:tailEnd/>
          </a:ln>
        </p:spPr>
        <p:txBody>
          <a:bodyPr/>
          <a:lstStyle/>
          <a:p>
            <a:r>
              <a:rPr lang="en-GB" altLang="ko-KR" sz="2200" b="1">
                <a:ea typeface="Gulim" pitchFamily="34" charset="-127"/>
              </a:rPr>
              <a:t>Next Generation Network (NGN)</a:t>
            </a:r>
            <a:r>
              <a:rPr lang="en-GB" altLang="ko-KR" sz="2200">
                <a:ea typeface="Gulim" pitchFamily="34" charset="-127"/>
              </a:rPr>
              <a:t>: </a:t>
            </a:r>
          </a:p>
          <a:p>
            <a:r>
              <a:rPr lang="en-GB" altLang="ko-KR" sz="2200">
                <a:ea typeface="Gulim" pitchFamily="34" charset="-127"/>
              </a:rPr>
              <a:t>“A </a:t>
            </a:r>
            <a:r>
              <a:rPr lang="en-GB" altLang="ko-KR" sz="2200" b="1" u="sng">
                <a:ea typeface="Gulim" pitchFamily="34" charset="-127"/>
              </a:rPr>
              <a:t>packet-based</a:t>
            </a:r>
            <a:r>
              <a:rPr lang="en-GB" altLang="ko-KR" sz="2200">
                <a:ea typeface="Gulim" pitchFamily="34" charset="-127"/>
              </a:rPr>
              <a:t> network able to provide telecommunication services and able to make use of multiple broadband, QoS-enabled transport technologies and in which </a:t>
            </a:r>
            <a:r>
              <a:rPr lang="en-US" altLang="ko-KR" sz="2200">
                <a:ea typeface="Gulim" pitchFamily="34" charset="-127"/>
              </a:rPr>
              <a:t>service-related functions are independent from underlying transport-related technologies</a:t>
            </a:r>
            <a:r>
              <a:rPr lang="en-GB" altLang="ko-KR" sz="2200">
                <a:ea typeface="Gulim" pitchFamily="34" charset="-127"/>
              </a:rPr>
              <a:t>. It enables unfettered access for users to networks and to competing service providers and/or services of their choice. It supports generalized mobility which will allow consistent and ubiquitous provision of services to users.”</a:t>
            </a:r>
            <a:endParaRPr lang="en-US" altLang="ko-KR" sz="2200">
              <a:ea typeface="Gulim" pitchFamily="34" charset="-127"/>
            </a:endParaRPr>
          </a:p>
        </p:txBody>
      </p:sp>
      <p:sp>
        <p:nvSpPr>
          <p:cNvPr id="9" name="아래쪽 화살표 8"/>
          <p:cNvSpPr/>
          <p:nvPr/>
        </p:nvSpPr>
        <p:spPr bwMode="auto">
          <a:xfrm>
            <a:off x="3170238" y="4692650"/>
            <a:ext cx="2908300" cy="482600"/>
          </a:xfrm>
          <a:prstGeom prst="downArrow">
            <a:avLst/>
          </a:prstGeom>
          <a:gradFill rotWithShape="0">
            <a:gsLst>
              <a:gs pos="0">
                <a:srgbClr val="265FD2"/>
              </a:gs>
              <a:gs pos="100000">
                <a:srgbClr val="75C9E7"/>
              </a:gs>
            </a:gsLst>
            <a:lin ang="5400000" scaled="1"/>
          </a:gradFill>
          <a:ln w="12700" cap="flat" cmpd="sng" algn="ctr">
            <a:solidFill>
              <a:srgbClr val="0F78B2"/>
            </a:solidFill>
            <a:prstDash val="solid"/>
            <a:round/>
            <a:headEnd type="none" w="med" len="med"/>
            <a:tailEnd type="none" w="med" len="med"/>
          </a:ln>
          <a:effectLst>
            <a:outerShdw dist="35921" dir="2700000" algn="ctr" rotWithShape="0">
              <a:srgbClr val="000066"/>
            </a:outerShdw>
          </a:effectLst>
        </p:spPr>
        <p:txBody>
          <a:bodyPr wrap="none" anchor="ctr"/>
          <a:lstStyle/>
          <a:p>
            <a:endParaRPr lang="ko-KR" altLang="en-US"/>
          </a:p>
        </p:txBody>
      </p:sp>
      <p:sp>
        <p:nvSpPr>
          <p:cNvPr id="10" name="모서리가 둥근 직사각형 9"/>
          <p:cNvSpPr/>
          <p:nvPr/>
        </p:nvSpPr>
        <p:spPr bwMode="auto">
          <a:xfrm>
            <a:off x="661988" y="5267325"/>
            <a:ext cx="7924800" cy="1041400"/>
          </a:xfrm>
          <a:prstGeom prst="roundRect">
            <a:avLst/>
          </a:prstGeom>
          <a:solidFill>
            <a:srgbClr val="FFC000"/>
          </a:solidFill>
          <a:ln w="12700" cap="flat" cmpd="sng" algn="ctr">
            <a:solidFill>
              <a:srgbClr val="0F78B2"/>
            </a:solidFill>
            <a:prstDash val="solid"/>
            <a:round/>
            <a:headEnd type="none" w="med" len="med"/>
            <a:tailEnd type="none" w="med" len="med"/>
          </a:ln>
          <a:effectLst>
            <a:outerShdw dist="35921" dir="2700000" algn="ctr" rotWithShape="0">
              <a:srgbClr val="000066"/>
            </a:outerShdw>
          </a:effectLst>
        </p:spPr>
        <p:txBody>
          <a:bodyPr wrap="none" anchor="ctr"/>
          <a:lstStyle/>
          <a:p>
            <a:pPr algn="ctr">
              <a:buFont typeface="Wingdings" pitchFamily="2" charset="2"/>
              <a:buChar char="l"/>
            </a:pPr>
            <a:r>
              <a:rPr lang="en-US" altLang="ko-KR" sz="2000"/>
              <a:t> No restricted scope if use any types of Packet</a:t>
            </a:r>
          </a:p>
          <a:p>
            <a:pPr algn="ctr">
              <a:buFont typeface="Wingdings" pitchFamily="2" charset="2"/>
              <a:buChar char="l"/>
            </a:pPr>
            <a:r>
              <a:rPr lang="en-US" altLang="ko-KR" sz="2000"/>
              <a:t> No limited time line whenever use any Packet</a:t>
            </a:r>
            <a:endParaRPr lang="ko-KR" altLang="en-US"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1150" y="196850"/>
            <a:ext cx="8540750" cy="655638"/>
          </a:xfrm>
        </p:spPr>
        <p:txBody>
          <a:bodyPr/>
          <a:lstStyle/>
          <a:p>
            <a:r>
              <a:rPr lang="en-US" altLang="zh-CN" sz="3600" b="1" smtClean="0">
                <a:solidFill>
                  <a:schemeClr val="tx1"/>
                </a:solidFill>
              </a:rPr>
              <a:t>High Priority Issues in ICT</a:t>
            </a:r>
            <a:endParaRPr lang="zh-CN" altLang="en-US" sz="3600" b="1" smtClean="0">
              <a:solidFill>
                <a:schemeClr val="tx1"/>
              </a:solidFill>
            </a:endParaRPr>
          </a:p>
        </p:txBody>
      </p:sp>
      <p:sp>
        <p:nvSpPr>
          <p:cNvPr id="19458" name="灯片编号占位符 3"/>
          <p:cNvSpPr>
            <a:spLocks noGrp="1"/>
          </p:cNvSpPr>
          <p:nvPr>
            <p:ph type="sldNum" sz="quarter" idx="12"/>
          </p:nvPr>
        </p:nvSpPr>
        <p:spPr>
          <a:xfrm>
            <a:off x="7010400" y="6381750"/>
            <a:ext cx="2133600" cy="476250"/>
          </a:xfrm>
        </p:spPr>
        <p:txBody>
          <a:bodyPr/>
          <a:lstStyle/>
          <a:p>
            <a:fld id="{C2FCA968-F39D-4BFE-BB2A-288238AF9F01}" type="slidenum">
              <a:rPr lang="en-US" altLang="zh-CN"/>
              <a:pPr/>
              <a:t>5</a:t>
            </a:fld>
            <a:endParaRPr lang="en-US" altLang="zh-CN"/>
          </a:p>
        </p:txBody>
      </p:sp>
      <p:sp>
        <p:nvSpPr>
          <p:cNvPr id="7" name="Rectangle 3"/>
          <p:cNvSpPr txBox="1">
            <a:spLocks noChangeArrowheads="1"/>
          </p:cNvSpPr>
          <p:nvPr/>
        </p:nvSpPr>
        <p:spPr>
          <a:xfrm>
            <a:off x="307975" y="955675"/>
            <a:ext cx="8643938" cy="3921125"/>
          </a:xfrm>
          <a:prstGeom prst="rect">
            <a:avLst/>
          </a:prstGeom>
        </p:spPr>
        <p:txBody>
          <a:bodyPr/>
          <a:lstStyle/>
          <a:p>
            <a:pPr marL="342900" indent="-342900" eaLnBrk="0" hangingPunct="0">
              <a:spcBef>
                <a:spcPct val="20000"/>
              </a:spcBef>
              <a:buFont typeface="Wingdings" pitchFamily="2" charset="2"/>
              <a:buChar char="l"/>
              <a:defRPr/>
            </a:pPr>
            <a:r>
              <a:rPr kumimoji="1" lang="en-US" altLang="ko-KR" sz="2000" b="1" kern="0" dirty="0">
                <a:latin typeface="Arial" pitchFamily="34" charset="0"/>
                <a:ea typeface="굴림" pitchFamily="50" charset="-127"/>
                <a:cs typeface="Arial" pitchFamily="34" charset="0"/>
              </a:rPr>
              <a:t>Contribution to protect environments: e.g. Climate Change</a:t>
            </a:r>
          </a:p>
          <a:p>
            <a:pPr marL="342900" indent="-342900" eaLnBrk="0" hangingPunct="0">
              <a:spcBef>
                <a:spcPct val="20000"/>
              </a:spcBef>
              <a:buFont typeface="Wingdings" pitchFamily="2" charset="2"/>
              <a:buChar char="l"/>
              <a:defRPr/>
            </a:pPr>
            <a:r>
              <a:rPr kumimoji="1" lang="en-US" altLang="ko-KR" sz="2000" b="1" kern="0" dirty="0">
                <a:latin typeface="Arial" pitchFamily="34" charset="0"/>
                <a:ea typeface="굴림" pitchFamily="50" charset="-127"/>
                <a:cs typeface="Arial" pitchFamily="34" charset="0"/>
              </a:rPr>
              <a:t>An important and fundamental social infrastructure for supporting On-line society: e-Everything (e.g. healthcare and education)</a:t>
            </a:r>
          </a:p>
          <a:p>
            <a:pPr marL="342900" indent="-342900" eaLnBrk="0" hangingPunct="0">
              <a:spcBef>
                <a:spcPct val="20000"/>
              </a:spcBef>
              <a:buFont typeface="Wingdings" pitchFamily="2" charset="2"/>
              <a:buChar char="l"/>
              <a:defRPr/>
            </a:pPr>
            <a:r>
              <a:rPr kumimoji="1" lang="en-GB" altLang="ko-KR" sz="2000" b="1" kern="0" dirty="0">
                <a:latin typeface="Arial" pitchFamily="34" charset="0"/>
                <a:ea typeface="굴림" pitchFamily="50" charset="-127"/>
                <a:cs typeface="Arial" pitchFamily="34" charset="0"/>
              </a:rPr>
              <a:t>A platform for leveraging convergences among different industries</a:t>
            </a:r>
          </a:p>
          <a:p>
            <a:pPr marL="342900" indent="-342900" eaLnBrk="0" hangingPunct="0">
              <a:spcBef>
                <a:spcPct val="20000"/>
              </a:spcBef>
              <a:buFont typeface="Wingdings" pitchFamily="2" charset="2"/>
              <a:buChar char="l"/>
              <a:defRPr/>
            </a:pPr>
            <a:r>
              <a:rPr lang="en-US" altLang="ko-KR" sz="2000" b="1" dirty="0">
                <a:latin typeface="Arial" pitchFamily="34" charset="0"/>
                <a:ea typeface="굴림" pitchFamily="50" charset="-127"/>
                <a:cs typeface="Arial" pitchFamily="34" charset="0"/>
              </a:rPr>
              <a:t>New network technologies and capabilities: Bigger capacity of Mobile networks, Future Networks, NG Optic Technology etc. </a:t>
            </a:r>
          </a:p>
          <a:p>
            <a:pPr marL="342900" indent="-342900" eaLnBrk="0" hangingPunct="0">
              <a:spcBef>
                <a:spcPct val="20000"/>
              </a:spcBef>
              <a:buFont typeface="Wingdings" pitchFamily="2" charset="2"/>
              <a:buChar char="l"/>
              <a:defRPr/>
            </a:pPr>
            <a:r>
              <a:rPr kumimoji="1" lang="en-US" altLang="ko-KR" sz="2000" b="1" kern="0" dirty="0">
                <a:latin typeface="Arial" pitchFamily="34" charset="0"/>
                <a:ea typeface="굴림" pitchFamily="50" charset="-127"/>
                <a:cs typeface="Arial" pitchFamily="34" charset="0"/>
              </a:rPr>
              <a:t>New networking technologies and capabilities: P2P, DSN, Ad-Hoc</a:t>
            </a:r>
            <a:br>
              <a:rPr kumimoji="1" lang="en-US" altLang="ko-KR" sz="2000" b="1" kern="0" dirty="0">
                <a:latin typeface="Arial" pitchFamily="34" charset="0"/>
                <a:ea typeface="굴림" pitchFamily="50" charset="-127"/>
                <a:cs typeface="Arial" pitchFamily="34" charset="0"/>
              </a:rPr>
            </a:br>
            <a:r>
              <a:rPr kumimoji="1" lang="en-US" altLang="ko-KR" sz="2000" b="1" kern="0" dirty="0">
                <a:latin typeface="Arial" pitchFamily="34" charset="0"/>
                <a:ea typeface="굴림" pitchFamily="50" charset="-127"/>
                <a:cs typeface="Arial" pitchFamily="34" charset="0"/>
              </a:rPr>
              <a:t>networks, Next Generation Web and Cloud computing etc</a:t>
            </a:r>
          </a:p>
          <a:p>
            <a:pPr marL="342900" indent="-342900" eaLnBrk="0" hangingPunct="0">
              <a:spcBef>
                <a:spcPct val="20000"/>
              </a:spcBef>
              <a:buFont typeface="Wingdings" pitchFamily="2" charset="2"/>
              <a:buChar char="l"/>
              <a:defRPr/>
            </a:pPr>
            <a:r>
              <a:rPr kumimoji="1" lang="en-US" sz="2000" b="1" kern="0" dirty="0">
                <a:latin typeface="Arial" pitchFamily="34" charset="0"/>
                <a:ea typeface="+mn-ea"/>
                <a:cs typeface="Arial" pitchFamily="34" charset="0"/>
              </a:rPr>
              <a:t>New features: Smart Grid, Networked Robots, Smart Objects,  Smart devices, Internet of Things (</a:t>
            </a:r>
            <a:r>
              <a:rPr kumimoji="1" lang="en-US" altLang="ko-KR" sz="2000" b="1" kern="0" dirty="0">
                <a:latin typeface="Arial" pitchFamily="34" charset="0"/>
                <a:ea typeface="+mn-ea"/>
                <a:cs typeface="Arial" pitchFamily="34" charset="0"/>
              </a:rPr>
              <a:t>M2M) </a:t>
            </a:r>
            <a:r>
              <a:rPr kumimoji="1" lang="en-US" sz="2000" b="1" kern="0" dirty="0">
                <a:latin typeface="Arial" pitchFamily="34" charset="0"/>
                <a:ea typeface="+mn-ea"/>
                <a:cs typeface="Arial" pitchFamily="34" charset="0"/>
              </a:rPr>
              <a:t>and others</a:t>
            </a:r>
          </a:p>
          <a:p>
            <a:pPr marL="342900" indent="-342900" eaLnBrk="0" hangingPunct="0">
              <a:spcBef>
                <a:spcPct val="20000"/>
              </a:spcBef>
              <a:buFont typeface="Wingdings" pitchFamily="2" charset="2"/>
              <a:buChar char="l"/>
              <a:defRPr/>
            </a:pPr>
            <a:r>
              <a:rPr kumimoji="1" lang="en-US" sz="2000" b="1" kern="0" dirty="0">
                <a:latin typeface="Arial" pitchFamily="34" charset="0"/>
                <a:ea typeface="+mn-ea"/>
                <a:cs typeface="Arial" pitchFamily="34" charset="0"/>
              </a:rPr>
              <a:t>Stimulate ICT businesses: NGN already 8 years old now</a:t>
            </a:r>
          </a:p>
        </p:txBody>
      </p:sp>
      <p:sp>
        <p:nvSpPr>
          <p:cNvPr id="8" name="위로 굽은 화살표 7"/>
          <p:cNvSpPr/>
          <p:nvPr/>
        </p:nvSpPr>
        <p:spPr bwMode="auto">
          <a:xfrm rot="5400000">
            <a:off x="966788" y="5099050"/>
            <a:ext cx="520700" cy="762000"/>
          </a:xfrm>
          <a:prstGeom prst="bentUpArrow">
            <a:avLst>
              <a:gd name="adj1" fmla="val 37195"/>
              <a:gd name="adj2" fmla="val 39634"/>
              <a:gd name="adj3" fmla="val 49390"/>
            </a:avLst>
          </a:prstGeom>
          <a:gradFill rotWithShape="0">
            <a:gsLst>
              <a:gs pos="0">
                <a:srgbClr val="265FD2"/>
              </a:gs>
              <a:gs pos="100000">
                <a:srgbClr val="75C9E7"/>
              </a:gs>
            </a:gsLst>
            <a:lin ang="5400000" scaled="1"/>
          </a:gradFill>
          <a:ln w="12700" cap="flat" cmpd="sng" algn="ctr">
            <a:solidFill>
              <a:srgbClr val="0F78B2"/>
            </a:solidFill>
            <a:prstDash val="solid"/>
            <a:round/>
            <a:headEnd type="none" w="med" len="med"/>
            <a:tailEnd type="none" w="med" len="med"/>
          </a:ln>
          <a:effectLst>
            <a:outerShdw dist="35921" dir="2700000" algn="ctr" rotWithShape="0">
              <a:srgbClr val="000066"/>
            </a:outerShdw>
          </a:effectLst>
        </p:spPr>
        <p:txBody>
          <a:bodyPr wrap="none" anchor="ctr"/>
          <a:lstStyle/>
          <a:p>
            <a:pPr>
              <a:defRPr/>
            </a:pPr>
            <a:endParaRPr lang="ko-KR" altLang="en-US">
              <a:ea typeface="宋体" charset="-122"/>
              <a:cs typeface="+mn-cs"/>
            </a:endParaRPr>
          </a:p>
        </p:txBody>
      </p:sp>
      <p:sp>
        <p:nvSpPr>
          <p:cNvPr id="9" name="모서리가 둥근 직사각형 8"/>
          <p:cNvSpPr/>
          <p:nvPr/>
        </p:nvSpPr>
        <p:spPr bwMode="auto">
          <a:xfrm>
            <a:off x="1690688" y="4956175"/>
            <a:ext cx="6286500" cy="1165225"/>
          </a:xfrm>
          <a:prstGeom prst="roundRect">
            <a:avLst/>
          </a:prstGeom>
          <a:solidFill>
            <a:srgbClr val="FFC000"/>
          </a:solidFill>
          <a:ln w="12700" cap="flat" cmpd="sng" algn="ctr">
            <a:solidFill>
              <a:srgbClr val="0F78B2"/>
            </a:solidFill>
            <a:prstDash val="solid"/>
            <a:round/>
            <a:headEnd type="none" w="med" len="med"/>
            <a:tailEnd type="none" w="med" len="med"/>
          </a:ln>
          <a:effectLst>
            <a:outerShdw dist="35921" dir="2700000" algn="ctr" rotWithShape="0">
              <a:srgbClr val="000066"/>
            </a:outerShdw>
          </a:effectLst>
        </p:spPr>
        <p:txBody>
          <a:bodyPr wrap="none" anchor="ctr"/>
          <a:lstStyle/>
          <a:p>
            <a:r>
              <a:rPr lang="en-US" altLang="ko-KR" sz="2000"/>
              <a:t>What is a future role of NGN?</a:t>
            </a:r>
            <a:br>
              <a:rPr lang="en-US" altLang="ko-KR" sz="2000"/>
            </a:br>
            <a:r>
              <a:rPr lang="en-US" altLang="ko-KR" sz="2000"/>
              <a:t>Will NGN cover all of these requests?</a:t>
            </a:r>
          </a:p>
          <a:p>
            <a:r>
              <a:rPr lang="en-US" altLang="ko-KR" sz="2000"/>
              <a:t>Is the market comfortable enough with NGN?</a:t>
            </a:r>
            <a:endParaRPr lang="ko-KR" altLang="en-US"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1150" y="207963"/>
            <a:ext cx="8540750" cy="655637"/>
          </a:xfrm>
        </p:spPr>
        <p:txBody>
          <a:bodyPr/>
          <a:lstStyle/>
          <a:p>
            <a:r>
              <a:rPr lang="en-US" altLang="zh-CN" sz="3600" b="1" smtClean="0">
                <a:solidFill>
                  <a:schemeClr val="tx1"/>
                </a:solidFill>
              </a:rPr>
              <a:t>Strategic Direction</a:t>
            </a:r>
            <a:endParaRPr lang="zh-CN" altLang="en-US" sz="3600" b="1" smtClean="0">
              <a:solidFill>
                <a:schemeClr val="tx1"/>
              </a:solidFill>
            </a:endParaRPr>
          </a:p>
        </p:txBody>
      </p:sp>
      <p:sp>
        <p:nvSpPr>
          <p:cNvPr id="20482" name="灯片编号占位符 3"/>
          <p:cNvSpPr>
            <a:spLocks noGrp="1"/>
          </p:cNvSpPr>
          <p:nvPr>
            <p:ph type="sldNum" sz="quarter" idx="12"/>
          </p:nvPr>
        </p:nvSpPr>
        <p:spPr>
          <a:xfrm>
            <a:off x="7010400" y="6381750"/>
            <a:ext cx="2133600" cy="476250"/>
          </a:xfrm>
        </p:spPr>
        <p:txBody>
          <a:bodyPr/>
          <a:lstStyle/>
          <a:p>
            <a:fld id="{3C5E03F1-0021-474E-8FCA-EF4EB969A08D}" type="slidenum">
              <a:rPr lang="en-US" altLang="zh-CN"/>
              <a:pPr/>
              <a:t>6</a:t>
            </a:fld>
            <a:endParaRPr lang="en-US" altLang="zh-CN"/>
          </a:p>
        </p:txBody>
      </p:sp>
      <p:sp>
        <p:nvSpPr>
          <p:cNvPr id="20483" name="内容占位符 2"/>
          <p:cNvSpPr>
            <a:spLocks noGrp="1"/>
          </p:cNvSpPr>
          <p:nvPr>
            <p:ph idx="1"/>
          </p:nvPr>
        </p:nvSpPr>
        <p:spPr>
          <a:xfrm>
            <a:off x="434975" y="827088"/>
            <a:ext cx="8540750" cy="5746750"/>
          </a:xfrm>
        </p:spPr>
        <p:txBody>
          <a:bodyPr/>
          <a:lstStyle/>
          <a:p>
            <a:r>
              <a:rPr lang="en-US" altLang="zh-CN" sz="2400" smtClean="0"/>
              <a:t>Remaining enhanced network related capabilities</a:t>
            </a:r>
          </a:p>
          <a:p>
            <a:pPr lvl="1"/>
            <a:r>
              <a:rPr lang="en-US" altLang="zh-CN" sz="2000" smtClean="0"/>
              <a:t>Transport control capabilities: Mobility, Multicasting and QoS control over interworking</a:t>
            </a:r>
          </a:p>
          <a:p>
            <a:pPr lvl="1"/>
            <a:r>
              <a:rPr lang="en-US" altLang="zh-CN" sz="2000" smtClean="0"/>
              <a:t>Networking capabilities: Ad-Hoc Networks, DSN, Multi-connection and Ubiquitous Networking</a:t>
            </a:r>
          </a:p>
          <a:p>
            <a:pPr lvl="1"/>
            <a:r>
              <a:rPr lang="en-US" altLang="zh-CN" sz="2000" smtClean="0"/>
              <a:t>Security related: Support of IdM and DPI (Deep Packet Inspection)</a:t>
            </a:r>
          </a:p>
          <a:p>
            <a:r>
              <a:rPr lang="en-US" altLang="zh-CN" sz="2400" smtClean="0"/>
              <a:t>Service related capabilities</a:t>
            </a:r>
          </a:p>
          <a:p>
            <a:pPr lvl="1"/>
            <a:r>
              <a:rPr lang="en-US" altLang="zh-CN" sz="2000" smtClean="0"/>
              <a:t>Service support: SIDE (Service Integration and Delivery Environments)</a:t>
            </a:r>
          </a:p>
          <a:p>
            <a:pPr lvl="1"/>
            <a:r>
              <a:rPr lang="en-US" altLang="zh-CN" sz="2000" smtClean="0"/>
              <a:t>Provider support: OSE (Open Service Environment), Mobile IPTV and Web based IPTV</a:t>
            </a:r>
          </a:p>
          <a:p>
            <a:r>
              <a:rPr lang="en-US" altLang="zh-CN" sz="2400" smtClean="0"/>
              <a:t>Continue to develop Testing Specification:</a:t>
            </a:r>
          </a:p>
          <a:p>
            <a:pPr lvl="1"/>
            <a:r>
              <a:rPr lang="en-US" altLang="zh-CN" sz="2000" smtClean="0"/>
              <a:t>From methodology, testing model, architecture to detailed service testing such as VOIP service.</a:t>
            </a:r>
          </a:p>
          <a:p>
            <a:pPr lvl="1"/>
            <a:r>
              <a:rPr lang="en-US" altLang="zh-CN" sz="2000" smtClean="0"/>
              <a:t>Monitoring parameters set becomes the important part for NGN testing and interoperability.</a:t>
            </a:r>
            <a:endParaRPr lang="en-US" altLang="zh-CN" sz="1400" smtClean="0"/>
          </a:p>
          <a:p>
            <a:pPr lvl="1"/>
            <a:endParaRPr lang="en-US" altLang="zh-CN" sz="2000" smtClean="0"/>
          </a:p>
          <a:p>
            <a:pPr lvl="1">
              <a:buFontTx/>
              <a:buNone/>
            </a:pPr>
            <a:endParaRPr lang="en-US" altLang="zh-CN"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2575" y="127000"/>
            <a:ext cx="8540750" cy="935038"/>
          </a:xfrm>
        </p:spPr>
        <p:txBody>
          <a:bodyPr/>
          <a:lstStyle/>
          <a:p>
            <a:r>
              <a:rPr lang="en-US" altLang="zh-CN" sz="3600" b="1" smtClean="0">
                <a:solidFill>
                  <a:schemeClr val="tx1"/>
                </a:solidFill>
              </a:rPr>
              <a:t>Challenges</a:t>
            </a:r>
            <a:endParaRPr lang="zh-CN" altLang="en-US" sz="3600" b="1" smtClean="0">
              <a:solidFill>
                <a:schemeClr val="tx1"/>
              </a:solidFill>
            </a:endParaRPr>
          </a:p>
        </p:txBody>
      </p:sp>
      <p:sp>
        <p:nvSpPr>
          <p:cNvPr id="21506" name="内容占位符 2"/>
          <p:cNvSpPr>
            <a:spLocks noGrp="1"/>
          </p:cNvSpPr>
          <p:nvPr>
            <p:ph idx="1"/>
          </p:nvPr>
        </p:nvSpPr>
        <p:spPr>
          <a:xfrm>
            <a:off x="274638" y="909638"/>
            <a:ext cx="8540750" cy="5180012"/>
          </a:xfrm>
        </p:spPr>
        <p:txBody>
          <a:bodyPr/>
          <a:lstStyle/>
          <a:p>
            <a:r>
              <a:rPr lang="en-US" altLang="zh-CN" sz="2200" smtClean="0"/>
              <a:t>Standardization activity would be contributed to envisioned of markets and encourage industries</a:t>
            </a:r>
            <a:r>
              <a:rPr lang="en-US" altLang="zh-CN" sz="2200" smtClean="0">
                <a:sym typeface="Wingdings" pitchFamily="2" charset="2"/>
              </a:rPr>
              <a:t> what about NGN?</a:t>
            </a:r>
          </a:p>
          <a:p>
            <a:r>
              <a:rPr lang="en-US" altLang="zh-CN" sz="2200" smtClean="0"/>
              <a:t>Puzzled world with many of newcomers such as Future Networks, Future Internet, Internet of Things, M2M (machine-to-machine), Ubiquitous and Web/HTML5 </a:t>
            </a:r>
            <a:r>
              <a:rPr lang="en-US" altLang="zh-CN" sz="2200" smtClean="0">
                <a:sym typeface="Wingdings" pitchFamily="2" charset="2"/>
              </a:rPr>
              <a:t> how will NGN react to these newcomers?</a:t>
            </a:r>
          </a:p>
          <a:p>
            <a:r>
              <a:rPr lang="en-US" altLang="zh-CN" sz="2200" smtClean="0">
                <a:sym typeface="Wingdings" pitchFamily="2" charset="2"/>
              </a:rPr>
              <a:t>Common (or consolidated) network visions for the future  Is NGN enough for this?</a:t>
            </a:r>
          </a:p>
          <a:p>
            <a:r>
              <a:rPr lang="en-US" altLang="zh-CN" sz="2200" smtClean="0">
                <a:sym typeface="Wingdings" pitchFamily="2" charset="2"/>
              </a:rPr>
              <a:t>Future vision of Telecom-based SDOs like GSC members (?)</a:t>
            </a:r>
          </a:p>
          <a:p>
            <a:r>
              <a:rPr lang="en-US" altLang="zh-CN" sz="2200" smtClean="0">
                <a:sym typeface="Wingdings" pitchFamily="2" charset="2"/>
              </a:rPr>
              <a:t>Testing Specification</a:t>
            </a:r>
          </a:p>
          <a:p>
            <a:pPr lvl="1"/>
            <a:r>
              <a:rPr lang="en-US" altLang="zh-CN" sz="2200" smtClean="0"/>
              <a:t>ITU-T SG11 has specified SIP Call Control protocol specifications based on generic UNI and NNI Profiles. </a:t>
            </a:r>
          </a:p>
          <a:p>
            <a:pPr lvl="1"/>
            <a:r>
              <a:rPr lang="en-US" altLang="zh-CN" sz="2200" smtClean="0"/>
              <a:t>Further detailed service specific descriptions of IP Multimedia Call Control Protocol based on SIP and SDP may be required but they have not been defined yet.</a:t>
            </a:r>
          </a:p>
        </p:txBody>
      </p:sp>
      <p:sp>
        <p:nvSpPr>
          <p:cNvPr id="21507" name="灯片编号占位符 3"/>
          <p:cNvSpPr>
            <a:spLocks noGrp="1"/>
          </p:cNvSpPr>
          <p:nvPr>
            <p:ph type="sldNum" sz="quarter" idx="12"/>
          </p:nvPr>
        </p:nvSpPr>
        <p:spPr>
          <a:xfrm>
            <a:off x="7010400" y="6381750"/>
            <a:ext cx="2133600" cy="476250"/>
          </a:xfrm>
        </p:spPr>
        <p:txBody>
          <a:bodyPr/>
          <a:lstStyle/>
          <a:p>
            <a:fld id="{C4091F49-1096-403B-81FD-37D7B795911E}" type="slidenum">
              <a:rPr lang="en-US" altLang="zh-CN"/>
              <a:pPr/>
              <a:t>7</a:t>
            </a:fld>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0200" y="0"/>
            <a:ext cx="8540750" cy="1143000"/>
          </a:xfrm>
        </p:spPr>
        <p:txBody>
          <a:bodyPr/>
          <a:lstStyle/>
          <a:p>
            <a:r>
              <a:rPr lang="en-US" altLang="zh-CN" sz="3600" b="1" smtClean="0">
                <a:solidFill>
                  <a:schemeClr val="tx1"/>
                </a:solidFill>
              </a:rPr>
              <a:t>Next Steps/Actions</a:t>
            </a:r>
            <a:endParaRPr lang="zh-CN" altLang="en-US" sz="3600" b="1" smtClean="0">
              <a:solidFill>
                <a:schemeClr val="tx1"/>
              </a:solidFill>
            </a:endParaRPr>
          </a:p>
        </p:txBody>
      </p:sp>
      <p:sp>
        <p:nvSpPr>
          <p:cNvPr id="22530" name="内容占位符 2"/>
          <p:cNvSpPr>
            <a:spLocks noGrp="1"/>
          </p:cNvSpPr>
          <p:nvPr>
            <p:ph idx="1"/>
          </p:nvPr>
        </p:nvSpPr>
        <p:spPr>
          <a:xfrm>
            <a:off x="254000" y="790575"/>
            <a:ext cx="8540750" cy="5783263"/>
          </a:xfrm>
        </p:spPr>
        <p:txBody>
          <a:bodyPr/>
          <a:lstStyle/>
          <a:p>
            <a:r>
              <a:rPr lang="en-US" altLang="zh-CN" sz="2000" smtClean="0"/>
              <a:t>Continue remaining issues: NGN to become more stable with enriched capabilities</a:t>
            </a:r>
          </a:p>
          <a:p>
            <a:r>
              <a:rPr lang="en-US" altLang="zh-CN" sz="2000" smtClean="0"/>
              <a:t>More active efforts using NGN capabilities for  support of convergences: ITS (Intelligent Transport Systems) and others</a:t>
            </a:r>
          </a:p>
          <a:p>
            <a:r>
              <a:rPr lang="en-US" altLang="zh-CN" sz="2000" smtClean="0"/>
              <a:t>ITU-T SG13 seeks “the beyond of NGN”</a:t>
            </a:r>
          </a:p>
          <a:p>
            <a:pPr lvl="1"/>
            <a:r>
              <a:rPr lang="en-US" altLang="zh-CN" sz="1800" smtClean="0"/>
              <a:t>Future Networks, Ubiquitous Networking, Internet of Things</a:t>
            </a:r>
          </a:p>
          <a:p>
            <a:pPr lvl="1"/>
            <a:r>
              <a:rPr lang="en-US" altLang="zh-CN" sz="1800" smtClean="0"/>
              <a:t>Others</a:t>
            </a:r>
          </a:p>
          <a:p>
            <a:r>
              <a:rPr lang="en-US" altLang="zh-CN" sz="2000" smtClean="0"/>
              <a:t>The IP Multimedia Call Control Protocol should specify the requirements by reference to specifications produced by the IETF within the scope of SIP and SDP. Parameter value allocations  to SIP and SDP should be defined within the future document. </a:t>
            </a:r>
          </a:p>
          <a:p>
            <a:r>
              <a:rPr lang="en-GB" altLang="zh-CN" sz="2800" smtClean="0"/>
              <a:t> </a:t>
            </a:r>
            <a:r>
              <a:rPr lang="en-GB" altLang="zh-CN" sz="2000" smtClean="0"/>
              <a:t>New drafts: </a:t>
            </a:r>
          </a:p>
          <a:p>
            <a:pPr lvl="1"/>
            <a:r>
              <a:rPr lang="en-GB" altLang="ja-JP" sz="1800" smtClean="0"/>
              <a:t>Q.NGN interoperability would be a frame work Recommendation to specify the general aspect of NGN interoperability testing and NGN conformance testing</a:t>
            </a:r>
          </a:p>
          <a:p>
            <a:pPr lvl="1"/>
            <a:r>
              <a:rPr lang="en-GB" altLang="ja-JP" sz="1800" smtClean="0"/>
              <a:t>Q.VoIP conformance testing would specify the detailed technical specification for VoIP conformance testing based on ITU-T Recommendation Q.3402 </a:t>
            </a:r>
            <a:endParaRPr lang="en-US" altLang="zh-CN" sz="1800" smtClean="0"/>
          </a:p>
          <a:p>
            <a:pPr lvl="1"/>
            <a:endParaRPr lang="en-US" altLang="zh-CN" sz="1800" smtClean="0"/>
          </a:p>
        </p:txBody>
      </p:sp>
      <p:sp>
        <p:nvSpPr>
          <p:cNvPr id="22531" name="灯片编号占位符 3"/>
          <p:cNvSpPr>
            <a:spLocks noGrp="1"/>
          </p:cNvSpPr>
          <p:nvPr>
            <p:ph type="sldNum" sz="quarter" idx="12"/>
          </p:nvPr>
        </p:nvSpPr>
        <p:spPr>
          <a:xfrm>
            <a:off x="7010400" y="6381750"/>
            <a:ext cx="2133600" cy="476250"/>
          </a:xfrm>
        </p:spPr>
        <p:txBody>
          <a:bodyPr/>
          <a:lstStyle/>
          <a:p>
            <a:fld id="{24B043E4-F0FA-4DA2-819B-4F4373ADDC6B}" type="slidenum">
              <a:rPr lang="en-US" altLang="zh-CN"/>
              <a:pPr/>
              <a:t>8</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70000" y="2668588"/>
            <a:ext cx="6143625" cy="646112"/>
          </a:xfrm>
          <a:prstGeom prst="rect">
            <a:avLst/>
          </a:prstGeom>
        </p:spPr>
        <p:txBody>
          <a:bodyPr>
            <a:spAutoFit/>
          </a:bodyPr>
          <a:lstStyle/>
          <a:p>
            <a:pPr algn="ctr">
              <a:defRPr/>
            </a:pPr>
            <a:r>
              <a:rPr lang="en-US" altLang="zh-CN" sz="3600" b="1" dirty="0">
                <a:latin typeface="+mn-lt"/>
                <a:ea typeface="宋体" charset="-122"/>
              </a:rPr>
              <a:t>Supplementary Slides</a:t>
            </a:r>
          </a:p>
        </p:txBody>
      </p:sp>
      <p:sp>
        <p:nvSpPr>
          <p:cNvPr id="22530" name="灯片编号占位符 3"/>
          <p:cNvSpPr>
            <a:spLocks noGrp="1"/>
          </p:cNvSpPr>
          <p:nvPr>
            <p:ph type="sldNum" sz="quarter" idx="12"/>
          </p:nvPr>
        </p:nvSpPr>
        <p:spPr>
          <a:xfrm>
            <a:off x="7010400" y="6381750"/>
            <a:ext cx="2133600" cy="476250"/>
          </a:xfrm>
        </p:spPr>
        <p:txBody>
          <a:bodyPr/>
          <a:lstStyle/>
          <a:p>
            <a:fld id="{97DA565A-15B3-4FC6-B13C-AC527E8D7E30}" type="slidenum">
              <a:rPr lang="en-US" altLang="zh-CN"/>
              <a:pPr/>
              <a:t>9</a:t>
            </a:fld>
            <a:endParaRPr lang="en-US" altLang="zh-CN"/>
          </a:p>
        </p:txBody>
      </p:sp>
    </p:spTree>
  </p:cSld>
  <p:clrMapOvr>
    <a:masterClrMapping/>
  </p:clrMapOvr>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737</TotalTime>
  <Words>761</Words>
  <Application>Microsoft Office PowerPoint</Application>
  <PresentationFormat>全屏显示(4:3)</PresentationFormat>
  <Paragraphs>100</Paragraphs>
  <Slides>11</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万里长城</vt:lpstr>
      <vt:lpstr>Visio</vt:lpstr>
      <vt:lpstr>幻灯片 1</vt:lpstr>
      <vt:lpstr>Highlight of Current Activities</vt:lpstr>
      <vt:lpstr>Highlight of Current Activities</vt:lpstr>
      <vt:lpstr>Unlimited Scope by ITU-T Definition (Y.2001)</vt:lpstr>
      <vt:lpstr>High Priority Issues in ICT</vt:lpstr>
      <vt:lpstr>Strategic Direction</vt:lpstr>
      <vt:lpstr>Challenges</vt:lpstr>
      <vt:lpstr>Next Steps/Actions</vt:lpstr>
      <vt:lpstr>幻灯片 9</vt:lpstr>
      <vt:lpstr>ITU-T Approved Standards on Testing Specifications</vt:lpstr>
      <vt:lpstr>Five Questions for  Testing Specifications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89</cp:revision>
  <cp:lastPrinted>1601-01-01T00:00:00Z</cp:lastPrinted>
  <dcterms:created xsi:type="dcterms:W3CDTF">2010-05-04T03:31:53Z</dcterms:created>
  <dcterms:modified xsi:type="dcterms:W3CDTF">2010-08-24T23:27:20Z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